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doc" ContentType="application/msword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13"/>
  </p:notesMasterIdLst>
  <p:sldIdLst>
    <p:sldId id="302" r:id="rId2"/>
    <p:sldId id="307" r:id="rId3"/>
    <p:sldId id="312" r:id="rId4"/>
    <p:sldId id="304" r:id="rId5"/>
    <p:sldId id="303" r:id="rId6"/>
    <p:sldId id="306" r:id="rId7"/>
    <p:sldId id="308" r:id="rId8"/>
    <p:sldId id="305" r:id="rId9"/>
    <p:sldId id="309" r:id="rId10"/>
    <p:sldId id="310" r:id="rId11"/>
    <p:sldId id="311" r:id="rId1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95" d="100"/>
          <a:sy n="95" d="100"/>
        </p:scale>
        <p:origin x="-666" y="9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23A38E-2DAD-49EC-95FE-A27DEAEE92E4}" type="datetimeFigureOut">
              <a:rPr lang="en-GB" smtClean="0"/>
              <a:t>24/05/2011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47B351-F188-455D-AE0D-96249207D0C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95750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rgbClr val="282864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0" y="142876"/>
            <a:ext cx="9144000" cy="642918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[Enter Title]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able Placeholder 3"/>
          <p:cNvSpPr>
            <a:spLocks noGrp="1"/>
          </p:cNvSpPr>
          <p:nvPr>
            <p:ph type="tbl" sz="quarter" idx="10"/>
          </p:nvPr>
        </p:nvSpPr>
        <p:spPr>
          <a:xfrm>
            <a:off x="214313" y="1143000"/>
            <a:ext cx="8715375" cy="5072063"/>
          </a:xfrm>
        </p:spPr>
        <p:txBody>
          <a:bodyPr/>
          <a:lstStyle/>
          <a:p>
            <a:r>
              <a:rPr lang="en-US" smtClean="0"/>
              <a:t>Click icon to add table</a:t>
            </a:r>
            <a:endParaRPr lang="en-US" dirty="0"/>
          </a:p>
        </p:txBody>
      </p:sp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0" y="142876"/>
            <a:ext cx="9144000" cy="642918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[Enter Title]</a:t>
            </a:r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C:\Users\Amardeep\AppData\Local\Microsoft\Windows\Temporary Internet Files\Content.Outlook\QHREA3OT\shutterstock_301416371.jp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857250"/>
            <a:ext cx="9144000" cy="1928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0" y="2786058"/>
            <a:ext cx="9144000" cy="642918"/>
          </a:xfrm>
          <a:prstGeom prst="rect">
            <a:avLst/>
          </a:prstGeom>
        </p:spPr>
        <p:txBody>
          <a:bodyPr/>
          <a:lstStyle>
            <a:lvl1pPr>
              <a:defRPr baseline="0">
                <a:solidFill>
                  <a:srgbClr val="404040"/>
                </a:solidFill>
              </a:defRPr>
            </a:lvl1pPr>
          </a:lstStyle>
          <a:p>
            <a:r>
              <a:rPr lang="en-US" dirty="0" smtClean="0"/>
              <a:t>[Section Break]</a:t>
            </a:r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0" y="2571744"/>
            <a:ext cx="9144000" cy="642918"/>
          </a:xfrm>
          <a:prstGeom prst="rect">
            <a:avLst/>
          </a:prstGeom>
        </p:spPr>
        <p:txBody>
          <a:bodyPr/>
          <a:lstStyle>
            <a:lvl1pPr>
              <a:defRPr baseline="0">
                <a:solidFill>
                  <a:srgbClr val="404040"/>
                </a:solidFill>
              </a:defRPr>
            </a:lvl1pPr>
          </a:lstStyle>
          <a:p>
            <a:r>
              <a:rPr lang="en-US" dirty="0" smtClean="0"/>
              <a:t>[Section Break]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857245"/>
            <a:ext cx="9144000" cy="17397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0" y="2571744"/>
            <a:ext cx="9144000" cy="642918"/>
          </a:xfrm>
          <a:prstGeom prst="rect">
            <a:avLst/>
          </a:prstGeom>
        </p:spPr>
        <p:txBody>
          <a:bodyPr/>
          <a:lstStyle>
            <a:lvl1pPr>
              <a:defRPr baseline="0">
                <a:solidFill>
                  <a:srgbClr val="404040"/>
                </a:solidFill>
              </a:defRPr>
            </a:lvl1pPr>
          </a:lstStyle>
          <a:p>
            <a:r>
              <a:rPr lang="en-US" dirty="0" smtClean="0"/>
              <a:t>[Section Break]</a:t>
            </a:r>
            <a:endParaRPr lang="en-US" dirty="0"/>
          </a:p>
        </p:txBody>
      </p:sp>
      <p:pic>
        <p:nvPicPr>
          <p:cNvPr id="2" name="Picture 2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832041"/>
            <a:ext cx="9144000" cy="17397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i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142876"/>
            <a:ext cx="9144000" cy="642918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[Enter Title]</a:t>
            </a:r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:\Users\Amardeep\AppData\Local\Microsoft\Windows\Temporary Internet Files\Content.Outlook\QHREA3OT\shutterstock_301416371.jp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857232"/>
            <a:ext cx="9144000" cy="1928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0" y="2786058"/>
            <a:ext cx="9144000" cy="642918"/>
          </a:xfrm>
          <a:prstGeom prst="rect">
            <a:avLst/>
          </a:prstGeom>
        </p:spPr>
        <p:txBody>
          <a:bodyPr/>
          <a:lstStyle>
            <a:lvl1pPr>
              <a:defRPr baseline="0">
                <a:solidFill>
                  <a:srgbClr val="404040"/>
                </a:solidFill>
              </a:defRPr>
            </a:lvl1pPr>
          </a:lstStyle>
          <a:p>
            <a:r>
              <a:rPr lang="en-US" dirty="0" smtClean="0"/>
              <a:t>[Enter title of presentation]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214282" y="5286388"/>
            <a:ext cx="4071934" cy="1428736"/>
          </a:xfrm>
        </p:spPr>
        <p:txBody>
          <a:bodyPr>
            <a:normAutofit/>
          </a:bodyPr>
          <a:lstStyle>
            <a:lvl1pPr>
              <a:buNone/>
              <a:defRPr sz="1800" b="1" baseline="0">
                <a:solidFill>
                  <a:srgbClr val="404040"/>
                </a:solidFill>
              </a:defRPr>
            </a:lvl1pPr>
          </a:lstStyle>
          <a:p>
            <a:pPr lvl="0"/>
            <a:r>
              <a:rPr lang="en-US" dirty="0" smtClean="0"/>
              <a:t>[Job title]</a:t>
            </a:r>
          </a:p>
          <a:p>
            <a:pPr lvl="0"/>
            <a:r>
              <a:rPr lang="en-US" dirty="0" smtClean="0"/>
              <a:t>[Contact number]</a:t>
            </a:r>
          </a:p>
          <a:p>
            <a:pPr lvl="0"/>
            <a:r>
              <a:rPr lang="en-US" dirty="0" smtClean="0"/>
              <a:t>[Email address]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214282" y="4643446"/>
            <a:ext cx="4071966" cy="642937"/>
          </a:xfrm>
        </p:spPr>
        <p:txBody>
          <a:bodyPr>
            <a:normAutofit/>
          </a:bodyPr>
          <a:lstStyle>
            <a:lvl1pPr>
              <a:buNone/>
              <a:defRPr sz="2800" b="1">
                <a:solidFill>
                  <a:srgbClr val="404040"/>
                </a:solidFill>
              </a:defRPr>
            </a:lvl1pPr>
          </a:lstStyle>
          <a:p>
            <a:pPr lvl="0"/>
            <a:r>
              <a:rPr lang="en-US" dirty="0" smtClean="0"/>
              <a:t>[Author/Presenter]</a:t>
            </a:r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0" y="2571744"/>
            <a:ext cx="9144000" cy="642918"/>
          </a:xfrm>
          <a:prstGeom prst="rect">
            <a:avLst/>
          </a:prstGeom>
        </p:spPr>
        <p:txBody>
          <a:bodyPr/>
          <a:lstStyle>
            <a:lvl1pPr>
              <a:defRPr baseline="0">
                <a:solidFill>
                  <a:srgbClr val="404040"/>
                </a:solidFill>
              </a:defRPr>
            </a:lvl1pPr>
          </a:lstStyle>
          <a:p>
            <a:r>
              <a:rPr lang="en-US" dirty="0" smtClean="0"/>
              <a:t>[Enter title of presentation]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214282" y="5286388"/>
            <a:ext cx="4071934" cy="1428736"/>
          </a:xfrm>
        </p:spPr>
        <p:txBody>
          <a:bodyPr>
            <a:normAutofit/>
          </a:bodyPr>
          <a:lstStyle>
            <a:lvl1pPr>
              <a:buNone/>
              <a:defRPr sz="1800" b="1" baseline="0">
                <a:solidFill>
                  <a:srgbClr val="404040"/>
                </a:solidFill>
              </a:defRPr>
            </a:lvl1pPr>
          </a:lstStyle>
          <a:p>
            <a:pPr lvl="0"/>
            <a:r>
              <a:rPr lang="en-US" dirty="0" smtClean="0"/>
              <a:t>[Job title]</a:t>
            </a:r>
          </a:p>
          <a:p>
            <a:pPr lvl="0"/>
            <a:r>
              <a:rPr lang="en-US" dirty="0" smtClean="0"/>
              <a:t>[Contact number]</a:t>
            </a:r>
          </a:p>
          <a:p>
            <a:pPr lvl="0"/>
            <a:r>
              <a:rPr lang="en-US" dirty="0" smtClean="0"/>
              <a:t>[Email address]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214282" y="4643446"/>
            <a:ext cx="4071966" cy="642937"/>
          </a:xfrm>
        </p:spPr>
        <p:txBody>
          <a:bodyPr>
            <a:normAutofit/>
          </a:bodyPr>
          <a:lstStyle>
            <a:lvl1pPr>
              <a:buNone/>
              <a:defRPr sz="2800" b="1">
                <a:solidFill>
                  <a:srgbClr val="404040"/>
                </a:solidFill>
              </a:defRPr>
            </a:lvl1pPr>
          </a:lstStyle>
          <a:p>
            <a:pPr lvl="0"/>
            <a:r>
              <a:rPr lang="en-US" dirty="0" smtClean="0"/>
              <a:t>[Author/Presenter]</a:t>
            </a:r>
            <a:endParaRPr lang="en-US" dirty="0"/>
          </a:p>
        </p:txBody>
      </p:sp>
      <p:pic>
        <p:nvPicPr>
          <p:cNvPr id="8" name="Picture 2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857245"/>
            <a:ext cx="9144000" cy="17397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0" y="2571744"/>
            <a:ext cx="9144000" cy="642918"/>
          </a:xfrm>
          <a:prstGeom prst="rect">
            <a:avLst/>
          </a:prstGeom>
        </p:spPr>
        <p:txBody>
          <a:bodyPr/>
          <a:lstStyle>
            <a:lvl1pPr>
              <a:defRPr baseline="0">
                <a:solidFill>
                  <a:srgbClr val="404040"/>
                </a:solidFill>
              </a:defRPr>
            </a:lvl1pPr>
          </a:lstStyle>
          <a:p>
            <a:r>
              <a:rPr lang="en-US" dirty="0" smtClean="0"/>
              <a:t>[Enter title of presentation]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214282" y="5286388"/>
            <a:ext cx="4071934" cy="1428736"/>
          </a:xfrm>
        </p:spPr>
        <p:txBody>
          <a:bodyPr>
            <a:normAutofit/>
          </a:bodyPr>
          <a:lstStyle>
            <a:lvl1pPr>
              <a:buNone/>
              <a:defRPr sz="1800" b="1" baseline="0">
                <a:solidFill>
                  <a:srgbClr val="404040"/>
                </a:solidFill>
              </a:defRPr>
            </a:lvl1pPr>
          </a:lstStyle>
          <a:p>
            <a:pPr lvl="0"/>
            <a:r>
              <a:rPr lang="en-US" dirty="0" smtClean="0"/>
              <a:t>[Job title]</a:t>
            </a:r>
          </a:p>
          <a:p>
            <a:pPr lvl="0"/>
            <a:r>
              <a:rPr lang="en-US" dirty="0" smtClean="0"/>
              <a:t>[Contact number]</a:t>
            </a:r>
          </a:p>
          <a:p>
            <a:pPr lvl="0"/>
            <a:r>
              <a:rPr lang="en-US" dirty="0" smtClean="0"/>
              <a:t>[Email address]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214282" y="4643446"/>
            <a:ext cx="4071966" cy="642937"/>
          </a:xfrm>
        </p:spPr>
        <p:txBody>
          <a:bodyPr>
            <a:normAutofit/>
          </a:bodyPr>
          <a:lstStyle>
            <a:lvl1pPr>
              <a:buNone/>
              <a:defRPr sz="2800" b="1">
                <a:solidFill>
                  <a:srgbClr val="404040"/>
                </a:solidFill>
              </a:defRPr>
            </a:lvl1pPr>
          </a:lstStyle>
          <a:p>
            <a:pPr lvl="0"/>
            <a:r>
              <a:rPr lang="en-US" dirty="0" smtClean="0"/>
              <a:t>[Author/Presenter]</a:t>
            </a:r>
            <a:endParaRPr lang="en-US" dirty="0"/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832041"/>
            <a:ext cx="9144000" cy="17397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rgbClr val="282864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0" y="142876"/>
            <a:ext cx="9144000" cy="642918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[Enter Title]</a:t>
            </a:r>
            <a:endParaRPr lang="en-US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5214942" y="6215085"/>
            <a:ext cx="3643306" cy="500063"/>
          </a:xfrm>
        </p:spPr>
        <p:txBody>
          <a:bodyPr/>
          <a:lstStyle>
            <a:lvl1pPr marL="342900" marR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2000"/>
            </a:lvl1pPr>
          </a:lstStyle>
          <a:p>
            <a:r>
              <a:rPr lang="en-US" dirty="0" smtClean="0"/>
              <a:t>&lt;Customer Logo&gt;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05967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>
                <a:solidFill>
                  <a:srgbClr val="282864"/>
                </a:solidFill>
              </a:defRPr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>
                <a:solidFill>
                  <a:srgbClr val="282864"/>
                </a:solidFill>
              </a:defRPr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0" y="142876"/>
            <a:ext cx="9144000" cy="642918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[Enter Title]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357298"/>
            <a:ext cx="4040188" cy="476886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357298"/>
            <a:ext cx="4041775" cy="476886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0" y="142876"/>
            <a:ext cx="9144000" cy="642918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[Enter Title]</a:t>
            </a: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33473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>
                <a:solidFill>
                  <a:srgbClr val="405684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933473"/>
            <a:ext cx="5111750" cy="513873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09552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itle 1"/>
          <p:cNvSpPr txBox="1">
            <a:spLocks/>
          </p:cNvSpPr>
          <p:nvPr userDrawn="1"/>
        </p:nvSpPr>
        <p:spPr>
          <a:xfrm>
            <a:off x="0" y="142876"/>
            <a:ext cx="9144000" cy="642918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rebuchet MS" pitchFamily="34" charset="0"/>
                <a:ea typeface="+mj-ea"/>
                <a:cs typeface="+mj-cs"/>
              </a:rPr>
              <a:t>[Enter Title]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ebuchet MS" pitchFamily="34" charset="0"/>
              <a:ea typeface="+mj-ea"/>
              <a:cs typeface="+mj-cs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1171588"/>
            <a:ext cx="5486400" cy="375761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85918" y="5000636"/>
            <a:ext cx="5486400" cy="1214446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0" y="142876"/>
            <a:ext cx="9144000" cy="642918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[Enter Title]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28625" y="1214438"/>
            <a:ext cx="3857623" cy="5357812"/>
          </a:xfrm>
        </p:spPr>
        <p:txBody>
          <a:bodyPr/>
          <a:lstStyle/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857750" y="1214438"/>
            <a:ext cx="4071938" cy="4929206"/>
          </a:xfrm>
        </p:spPr>
        <p:txBody>
          <a:bodyPr/>
          <a:lstStyle/>
          <a:p>
            <a:r>
              <a:rPr lang="en-US" smtClean="0"/>
              <a:t>Click icon to add chart</a:t>
            </a:r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0" y="142876"/>
            <a:ext cx="9144000" cy="642918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[Enter Title]</a:t>
            </a:r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57188" y="1214438"/>
            <a:ext cx="8501062" cy="492920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0" y="142876"/>
            <a:ext cx="9144000" cy="642918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[Enter Title]</a:t>
            </a:r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0" y="142876"/>
            <a:ext cx="9144000" cy="642918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[Enter Title]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edia Placeholder 4"/>
          <p:cNvSpPr>
            <a:spLocks noGrp="1"/>
          </p:cNvSpPr>
          <p:nvPr>
            <p:ph type="media" sz="quarter" idx="10"/>
          </p:nvPr>
        </p:nvSpPr>
        <p:spPr>
          <a:xfrm>
            <a:off x="214313" y="1071563"/>
            <a:ext cx="8715375" cy="5143500"/>
          </a:xfrm>
        </p:spPr>
        <p:txBody>
          <a:bodyPr/>
          <a:lstStyle/>
          <a:p>
            <a:r>
              <a:rPr lang="en-US" smtClean="0"/>
              <a:t>Click icon to add media</a:t>
            </a:r>
            <a:endParaRPr lang="en-US"/>
          </a:p>
        </p:txBody>
      </p:sp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0" y="142876"/>
            <a:ext cx="9144000" cy="642918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[Enter Title]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1472" y="1142984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Enter heading here</a:t>
            </a:r>
          </a:p>
          <a:p>
            <a:pPr lvl="1"/>
            <a:r>
              <a:rPr lang="en-US" dirty="0" smtClean="0"/>
              <a:t>Enter </a:t>
            </a:r>
            <a:r>
              <a:rPr lang="en-US" dirty="0" err="1" smtClean="0"/>
              <a:t>sudjjdjdiikdmb</a:t>
            </a:r>
            <a:r>
              <a:rPr lang="en-US" dirty="0" smtClean="0"/>
              <a:t>-heading here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0" cstate="print"/>
          <a:srcRect/>
          <a:stretch>
            <a:fillRect/>
          </a:stretch>
        </p:blipFill>
        <p:spPr bwMode="auto">
          <a:xfrm>
            <a:off x="-32" y="-24"/>
            <a:ext cx="9144000" cy="9097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2" r:id="rId12"/>
    <p:sldLayoutId id="2147483693" r:id="rId13"/>
    <p:sldLayoutId id="2147483690" r:id="rId14"/>
    <p:sldLayoutId id="2147483691" r:id="rId15"/>
    <p:sldLayoutId id="2147483694" r:id="rId16"/>
    <p:sldLayoutId id="2147483695" r:id="rId17"/>
    <p:sldLayoutId id="2147483696" r:id="rId18"/>
  </p:sldLayoutIdLst>
  <p:txStyles>
    <p:titleStyle>
      <a:lvl1pPr algn="r" defTabSz="914400" rtl="0" eaLnBrk="1" latinLnBrk="0" hangingPunct="1">
        <a:spcBef>
          <a:spcPct val="0"/>
        </a:spcBef>
        <a:buNone/>
        <a:defRPr sz="3600" kern="1200" baseline="0">
          <a:solidFill>
            <a:schemeClr val="bg1"/>
          </a:solidFill>
          <a:latin typeface="Trebuchet MS" pitchFamily="34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 baseline="0">
          <a:solidFill>
            <a:srgbClr val="282864"/>
          </a:solidFill>
          <a:latin typeface="Trebuchet MS" pitchFamily="34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 baseline="0">
          <a:solidFill>
            <a:srgbClr val="405684"/>
          </a:solidFill>
          <a:latin typeface="Trebuchet MS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rgbClr val="404040"/>
          </a:solidFill>
          <a:latin typeface="Trebuchet MS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rgbClr val="666666"/>
          </a:solidFill>
          <a:latin typeface="Trebuchet MS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rgbClr val="666666"/>
          </a:solidFill>
          <a:latin typeface="Trebuchet MS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innovisecom-9.sharepoint.emea.microsoftonline.com/ESM-Customers/ESM-Customers-Technical/Mobilink" TargetMode="Externa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0.wmf"/><Relationship Id="rId5" Type="http://schemas.openxmlformats.org/officeDocument/2006/relationships/oleObject" Target="../embeddings/Microsoft_Word_97_-_2003_Document1.doc"/><Relationship Id="rId4" Type="http://schemas.openxmlformats.org/officeDocument/2006/relationships/hyperlink" Target="file:///\\192.168.2.150\CustomerDocuments\Customers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6.em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wm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Mobilink</a:t>
            </a:r>
            <a:r>
              <a:rPr lang="en-GB" dirty="0" smtClean="0"/>
              <a:t> Review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 smtClean="0"/>
              <a:t>Malcolm Andriessen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531184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>
              <a:spcAft>
                <a:spcPts val="0"/>
              </a:spcAft>
            </a:pPr>
            <a:r>
              <a:rPr lang="en-GB" dirty="0" smtClean="0">
                <a:solidFill>
                  <a:srgbClr val="000000"/>
                </a:solidFill>
                <a:latin typeface="Calibri"/>
                <a:ea typeface="Times New Roman"/>
                <a:cs typeface="Times New Roman"/>
              </a:rPr>
              <a:t>All documents should be stored on </a:t>
            </a:r>
            <a:r>
              <a:rPr lang="en-GB" dirty="0" err="1" smtClean="0">
                <a:solidFill>
                  <a:srgbClr val="000000"/>
                </a:solidFill>
                <a:latin typeface="Calibri"/>
                <a:ea typeface="Times New Roman"/>
                <a:cs typeface="Times New Roman"/>
              </a:rPr>
              <a:t>Mobilink</a:t>
            </a:r>
            <a:r>
              <a:rPr lang="en-GB" dirty="0" smtClean="0">
                <a:solidFill>
                  <a:srgbClr val="000000"/>
                </a:solidFill>
                <a:latin typeface="Calibri"/>
                <a:ea typeface="Times New Roman"/>
                <a:cs typeface="Times New Roman"/>
              </a:rPr>
              <a:t> </a:t>
            </a:r>
            <a:r>
              <a:rPr lang="en-GB" dirty="0">
                <a:solidFill>
                  <a:srgbClr val="000000"/>
                </a:solidFill>
                <a:latin typeface="Calibri"/>
                <a:ea typeface="Times New Roman"/>
                <a:cs typeface="Times New Roman"/>
              </a:rPr>
              <a:t>SharePoint site at: </a:t>
            </a:r>
            <a:r>
              <a:rPr lang="en-GB" u="sng" dirty="0">
                <a:solidFill>
                  <a:srgbClr val="000000"/>
                </a:solidFill>
                <a:latin typeface="Calibri"/>
                <a:ea typeface="Times New Roman"/>
                <a:cs typeface="Times New Roman"/>
                <a:hlinkClick r:id="rId3"/>
              </a:rPr>
              <a:t>https://innovisecom-9.sharepoint.emea.microsoftonline.com/ESM-Customers/ESM-Customers-Technical/Mobilink</a:t>
            </a:r>
            <a:endParaRPr lang="en-GB" dirty="0">
              <a:latin typeface="Calibri"/>
              <a:ea typeface="Times New Roman"/>
              <a:cs typeface="Times New Roman"/>
            </a:endParaRPr>
          </a:p>
          <a:p>
            <a:pPr>
              <a:spcAft>
                <a:spcPts val="0"/>
              </a:spcAft>
            </a:pPr>
            <a:r>
              <a:rPr lang="en-GB" dirty="0">
                <a:solidFill>
                  <a:srgbClr val="000000"/>
                </a:solidFill>
                <a:latin typeface="Calibri"/>
                <a:ea typeface="Times New Roman"/>
                <a:cs typeface="Times New Roman"/>
              </a:rPr>
              <a:t> </a:t>
            </a:r>
            <a:r>
              <a:rPr lang="en-GB" dirty="0" smtClean="0">
                <a:solidFill>
                  <a:srgbClr val="000000"/>
                </a:solidFill>
                <a:latin typeface="Calibri"/>
                <a:ea typeface="Times New Roman"/>
                <a:cs typeface="Times New Roman"/>
              </a:rPr>
              <a:t>All </a:t>
            </a:r>
            <a:r>
              <a:rPr lang="en-GB" dirty="0">
                <a:solidFill>
                  <a:srgbClr val="000000"/>
                </a:solidFill>
                <a:latin typeface="Calibri"/>
                <a:ea typeface="Times New Roman"/>
                <a:cs typeface="Times New Roman"/>
              </a:rPr>
              <a:t>project information should be put in this site for </a:t>
            </a:r>
            <a:r>
              <a:rPr lang="en-GB" dirty="0" err="1">
                <a:solidFill>
                  <a:srgbClr val="000000"/>
                </a:solidFill>
                <a:latin typeface="Calibri"/>
                <a:ea typeface="Times New Roman"/>
                <a:cs typeface="Times New Roman"/>
              </a:rPr>
              <a:t>Mobilink</a:t>
            </a:r>
            <a:r>
              <a:rPr lang="en-GB" dirty="0">
                <a:solidFill>
                  <a:srgbClr val="000000"/>
                </a:solidFill>
                <a:latin typeface="Calibri"/>
                <a:ea typeface="Times New Roman"/>
                <a:cs typeface="Times New Roman"/>
              </a:rPr>
              <a:t>, Phase  1, Phases 2 and 3, Phase TNPMW and Change Controls. These folders exist under the following document libraries; Commercial,  Mobilisation, Discovery, Requirements, Design, Build, Test, Deploy, Close and Support. The background procedure is attached.</a:t>
            </a:r>
            <a:endParaRPr lang="en-GB" dirty="0">
              <a:latin typeface="Calibri"/>
              <a:ea typeface="Times New Roman"/>
              <a:cs typeface="Times New Roman"/>
            </a:endParaRPr>
          </a:p>
          <a:p>
            <a:pPr>
              <a:spcAft>
                <a:spcPts val="0"/>
              </a:spcAft>
            </a:pPr>
            <a:r>
              <a:rPr lang="en-GB" dirty="0">
                <a:solidFill>
                  <a:srgbClr val="000000"/>
                </a:solidFill>
                <a:latin typeface="Calibri"/>
                <a:ea typeface="Times New Roman"/>
                <a:cs typeface="Times New Roman"/>
              </a:rPr>
              <a:t> </a:t>
            </a:r>
            <a:r>
              <a:rPr lang="en-GB" dirty="0" smtClean="0">
                <a:solidFill>
                  <a:srgbClr val="000000"/>
                </a:solidFill>
                <a:latin typeface="Calibri"/>
                <a:ea typeface="Times New Roman"/>
                <a:cs typeface="Times New Roman"/>
              </a:rPr>
              <a:t>The </a:t>
            </a:r>
            <a:r>
              <a:rPr lang="en-GB" dirty="0">
                <a:solidFill>
                  <a:srgbClr val="000000"/>
                </a:solidFill>
                <a:latin typeface="Calibri"/>
                <a:ea typeface="Times New Roman"/>
                <a:cs typeface="Times New Roman"/>
              </a:rPr>
              <a:t>priority is to put the current phases information on the site asap, especially design documents {should have filename structure  </a:t>
            </a:r>
            <a:r>
              <a:rPr lang="en-GB" dirty="0" err="1">
                <a:solidFill>
                  <a:srgbClr val="000000"/>
                </a:solidFill>
                <a:latin typeface="Calibri"/>
                <a:ea typeface="Times New Roman"/>
                <a:cs typeface="Times New Roman"/>
              </a:rPr>
              <a:t>DesignWPnXXXXXX</a:t>
            </a:r>
            <a:r>
              <a:rPr lang="en-GB" dirty="0">
                <a:solidFill>
                  <a:srgbClr val="000000"/>
                </a:solidFill>
                <a:latin typeface="Calibri"/>
                <a:ea typeface="Times New Roman"/>
                <a:cs typeface="Times New Roman"/>
              </a:rPr>
              <a:t> file name, same format for other areas}.  If this info can be put on site before the review next Tuesday.</a:t>
            </a:r>
            <a:endParaRPr lang="en-GB" dirty="0">
              <a:latin typeface="Calibri"/>
              <a:ea typeface="Times New Roman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dirty="0" smtClean="0">
                <a:solidFill>
                  <a:srgbClr val="000000"/>
                </a:solidFill>
              </a:rPr>
              <a:t>You </a:t>
            </a:r>
            <a:r>
              <a:rPr lang="en-GB" dirty="0">
                <a:solidFill>
                  <a:srgbClr val="000000"/>
                </a:solidFill>
              </a:rPr>
              <a:t>should also load information from the shared drive  </a:t>
            </a:r>
            <a:r>
              <a:rPr lang="en-GB" u="sng" dirty="0">
                <a:solidFill>
                  <a:srgbClr val="000000"/>
                </a:solidFill>
                <a:latin typeface="Times New Roman"/>
                <a:cs typeface="Times New Roman"/>
                <a:hlinkClick r:id="rId4"/>
              </a:rPr>
              <a:t>\\192.168.2.150\CustomerDocuments\Customers</a:t>
            </a:r>
            <a:r>
              <a:rPr lang="en-GB" dirty="0">
                <a:solidFill>
                  <a:srgbClr val="000000"/>
                </a:solidFill>
              </a:rPr>
              <a:t> Active\</a:t>
            </a:r>
            <a:r>
              <a:rPr lang="en-GB" dirty="0" err="1">
                <a:solidFill>
                  <a:srgbClr val="000000"/>
                </a:solidFill>
              </a:rPr>
              <a:t>Mobilink</a:t>
            </a:r>
            <a:r>
              <a:rPr lang="en-GB" dirty="0">
                <a:solidFill>
                  <a:srgbClr val="000000"/>
                </a:solidFill>
              </a:rPr>
              <a:t> which did not seem to be maintained and we will stop using.</a:t>
            </a:r>
            <a:endParaRPr lang="en-GB" dirty="0"/>
          </a:p>
          <a:p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Project Processes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71354911"/>
              </p:ext>
            </p:extLst>
          </p:nvPr>
        </p:nvGraphicFramePr>
        <p:xfrm>
          <a:off x="6948264" y="5229200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7" name="Document" showAsIcon="1" r:id="rId5" imgW="914400" imgH="771480" progId="Word.Document.8">
                  <p:embed/>
                </p:oleObj>
              </mc:Choice>
              <mc:Fallback>
                <p:oleObj name="Document" showAsIcon="1" r:id="rId5" imgW="914400" imgH="771480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948264" y="5229200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416060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AOB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2809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sz="2400" dirty="0"/>
              <a:t>1.	Introductions</a:t>
            </a:r>
          </a:p>
          <a:p>
            <a:pPr marL="0" indent="0">
              <a:buNone/>
            </a:pPr>
            <a:r>
              <a:rPr lang="en-GB" sz="2400" dirty="0"/>
              <a:t>2.	</a:t>
            </a:r>
            <a:r>
              <a:rPr lang="en-GB" sz="2400" dirty="0" err="1"/>
              <a:t>Mobilink</a:t>
            </a:r>
            <a:r>
              <a:rPr lang="en-GB" sz="2400" dirty="0"/>
              <a:t> Phase 1/2/3 + TNPM-W </a:t>
            </a:r>
            <a:r>
              <a:rPr lang="en-GB" sz="2400" dirty="0" smtClean="0"/>
              <a:t>Scope</a:t>
            </a:r>
            <a:endParaRPr lang="en-GB" sz="2400" dirty="0"/>
          </a:p>
          <a:p>
            <a:pPr marL="0" indent="0">
              <a:buNone/>
            </a:pPr>
            <a:r>
              <a:rPr lang="en-GB" sz="2400" dirty="0"/>
              <a:t>3.	Delivery Plan</a:t>
            </a:r>
          </a:p>
          <a:p>
            <a:pPr marL="0" indent="0">
              <a:buNone/>
            </a:pPr>
            <a:r>
              <a:rPr lang="en-GB" sz="2400" dirty="0"/>
              <a:t>4.	Project Processes {Change Mgt, Project </a:t>
            </a:r>
            <a:r>
              <a:rPr lang="en-GB" sz="2400" dirty="0" smtClean="0"/>
              <a:t>Repository}</a:t>
            </a:r>
            <a:endParaRPr lang="en-GB" sz="2400" dirty="0"/>
          </a:p>
          <a:p>
            <a:pPr marL="0" indent="0">
              <a:buNone/>
            </a:pPr>
            <a:r>
              <a:rPr lang="en-GB" sz="2400" dirty="0"/>
              <a:t>5.	AOB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Agenda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990140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GB" dirty="0" err="1"/>
              <a:t>Mobilink</a:t>
            </a:r>
            <a:r>
              <a:rPr lang="en-GB" dirty="0"/>
              <a:t> Phase </a:t>
            </a:r>
            <a:r>
              <a:rPr lang="en-GB" dirty="0" smtClean="0"/>
              <a:t>1/2/3</a:t>
            </a:r>
          </a:p>
          <a:p>
            <a:r>
              <a:rPr lang="en-GB" dirty="0"/>
              <a:t>Phase 1 Outstanding Items</a:t>
            </a:r>
          </a:p>
          <a:p>
            <a:pPr lvl="1"/>
            <a:r>
              <a:rPr lang="en-GB" dirty="0"/>
              <a:t>12 </a:t>
            </a:r>
            <a:r>
              <a:rPr lang="en-GB" dirty="0" err="1"/>
              <a:t>Netcool</a:t>
            </a:r>
            <a:r>
              <a:rPr lang="en-GB" dirty="0"/>
              <a:t> Reporter Reports Max (Effort to develop these time-boxed to 10 man days max)</a:t>
            </a:r>
          </a:p>
          <a:p>
            <a:pPr lvl="1"/>
            <a:r>
              <a:rPr lang="en-GB" dirty="0"/>
              <a:t>Incorporation of Re-Synch Feature </a:t>
            </a:r>
          </a:p>
          <a:p>
            <a:pPr lvl="1"/>
            <a:r>
              <a:rPr lang="en-GB" dirty="0"/>
              <a:t>Advisory support  </a:t>
            </a:r>
            <a:r>
              <a:rPr lang="en-GB" dirty="0" err="1"/>
              <a:t>Mobilink</a:t>
            </a:r>
            <a:r>
              <a:rPr lang="en-GB" dirty="0"/>
              <a:t> in the rollout and configuration of ITM monitoring to the wider </a:t>
            </a:r>
            <a:r>
              <a:rPr lang="en-GB" dirty="0" err="1"/>
              <a:t>Mobilink</a:t>
            </a:r>
            <a:r>
              <a:rPr lang="en-GB" dirty="0"/>
              <a:t> server </a:t>
            </a:r>
            <a:r>
              <a:rPr lang="en-GB" dirty="0" smtClean="0"/>
              <a:t>estate</a:t>
            </a:r>
          </a:p>
          <a:p>
            <a:r>
              <a:rPr lang="en-GB" dirty="0" smtClean="0"/>
              <a:t>TNPM-W</a:t>
            </a:r>
          </a:p>
          <a:p>
            <a:r>
              <a:rPr lang="en-GB" dirty="0" smtClean="0"/>
              <a:t>Change Controls SOW</a:t>
            </a:r>
          </a:p>
          <a:p>
            <a:r>
              <a:rPr lang="en-GB" dirty="0" smtClean="0"/>
              <a:t>Other Change Controls</a:t>
            </a:r>
          </a:p>
          <a:p>
            <a:r>
              <a:rPr lang="en-GB" dirty="0"/>
              <a:t>Potential Change Controls</a:t>
            </a:r>
          </a:p>
          <a:p>
            <a:pPr lvl="1"/>
            <a:r>
              <a:rPr lang="en-GB" dirty="0"/>
              <a:t>Install of the Alcatel CORBA</a:t>
            </a:r>
          </a:p>
          <a:p>
            <a:pPr lvl="1"/>
            <a:r>
              <a:rPr lang="en-GB" dirty="0"/>
              <a:t>Integration of TNPMW to OSS </a:t>
            </a:r>
            <a:r>
              <a:rPr lang="en-GB" dirty="0" err="1"/>
              <a:t>NetCool</a:t>
            </a:r>
            <a:endParaRPr lang="en-GB" dirty="0"/>
          </a:p>
          <a:p>
            <a:pPr lvl="1"/>
            <a:r>
              <a:rPr lang="en-GB" dirty="0" err="1"/>
              <a:t>Mobilink</a:t>
            </a:r>
            <a:r>
              <a:rPr lang="en-GB" dirty="0"/>
              <a:t> now require ITM monitoring to be integrated into TSRM and for email and SMS notification functionality to be made available.</a:t>
            </a:r>
          </a:p>
          <a:p>
            <a:r>
              <a:rPr lang="en-GB" dirty="0" smtClean="0"/>
              <a:t>Support</a:t>
            </a:r>
            <a:endParaRPr lang="en-GB" dirty="0"/>
          </a:p>
          <a:p>
            <a:pPr lvl="1"/>
            <a:r>
              <a:rPr lang="en-GB" dirty="0"/>
              <a:t>TBSM – The current Service in considered unstable and is crashing 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Mobilink</a:t>
            </a:r>
            <a:r>
              <a:rPr lang="en-GB" dirty="0" smtClean="0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943112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/>
          <p:cNvGraphicFramePr>
            <a:graphicFrameLocks noGrp="1"/>
          </p:cNvGraphicFramePr>
          <p:nvPr>
            <p:ph idx="1"/>
          </p:nvPr>
        </p:nvGraphicFramePr>
        <p:xfrm>
          <a:off x="571500" y="1143000"/>
          <a:ext cx="8229600" cy="5303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2188"/>
                <a:gridCol w="1224136"/>
                <a:gridCol w="1440160"/>
                <a:gridCol w="1872208"/>
                <a:gridCol w="2500908"/>
              </a:tblGrid>
              <a:tr h="370840"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b="1" dirty="0" smtClean="0"/>
                        <a:t>Business Domain</a:t>
                      </a:r>
                      <a:endParaRPr lang="en-GB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 err="1" smtClean="0"/>
                        <a:t>Maximo</a:t>
                      </a:r>
                      <a:r>
                        <a:rPr lang="en-GB" sz="1200" smtClean="0"/>
                        <a:t>/TSRM/Other</a:t>
                      </a:r>
                      <a:r>
                        <a:rPr lang="en-GB" sz="1200" baseline="0" smtClean="0"/>
                        <a:t> Functionality 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Tivoli Components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Probes</a:t>
                      </a:r>
                      <a:endParaRPr lang="en-GB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sz="1000" dirty="0" smtClean="0"/>
                        <a:t>Phase 1</a:t>
                      </a:r>
                      <a:endParaRPr lang="en-GB" sz="10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dirty="0" smtClean="0"/>
                        <a:t>BSS</a:t>
                      </a:r>
                    </a:p>
                    <a:p>
                      <a:r>
                        <a:rPr lang="en-GB" sz="1000" dirty="0" smtClean="0"/>
                        <a:t>CORE</a:t>
                      </a:r>
                    </a:p>
                    <a:p>
                      <a:r>
                        <a:rPr lang="en-GB" sz="1000" dirty="0" smtClean="0"/>
                        <a:t>IN</a:t>
                      </a:r>
                    </a:p>
                    <a:p>
                      <a:r>
                        <a:rPr lang="en-GB" sz="1000" dirty="0" smtClean="0"/>
                        <a:t>TXN</a:t>
                      </a:r>
                      <a:endParaRPr lang="en-GB" sz="10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dirty="0" smtClean="0"/>
                        <a:t>Incident Management</a:t>
                      </a:r>
                    </a:p>
                    <a:p>
                      <a:r>
                        <a:rPr lang="en-GB" sz="1000" dirty="0" smtClean="0"/>
                        <a:t>Tele Alert</a:t>
                      </a:r>
                      <a:r>
                        <a:rPr lang="en-GB" sz="1000" baseline="0" dirty="0" smtClean="0"/>
                        <a:t> Integration</a:t>
                      </a:r>
                    </a:p>
                    <a:p>
                      <a:r>
                        <a:rPr lang="en-GB" sz="1000" baseline="0" dirty="0" smtClean="0"/>
                        <a:t>GIS View</a:t>
                      </a:r>
                    </a:p>
                    <a:p>
                      <a:r>
                        <a:rPr lang="en-GB" sz="1000" baseline="0" dirty="0" smtClean="0"/>
                        <a:t>BSS Data Collection</a:t>
                      </a:r>
                      <a:endParaRPr lang="en-GB" sz="10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dirty="0" smtClean="0"/>
                        <a:t>3 Tier Failover Object Server Architecture</a:t>
                      </a:r>
                    </a:p>
                    <a:p>
                      <a:r>
                        <a:rPr lang="en-GB" sz="1000" dirty="0" smtClean="0"/>
                        <a:t>Impact</a:t>
                      </a:r>
                      <a:r>
                        <a:rPr lang="en-GB" sz="1000" baseline="0" dirty="0" smtClean="0"/>
                        <a:t> Cluster &amp; Specified Policies</a:t>
                      </a:r>
                    </a:p>
                    <a:p>
                      <a:r>
                        <a:rPr lang="en-GB" sz="1000" baseline="0" dirty="0" smtClean="0"/>
                        <a:t>Failover TBSM &amp; Basic Service Model</a:t>
                      </a:r>
                    </a:p>
                    <a:p>
                      <a:r>
                        <a:rPr lang="en-GB" sz="1000" baseline="0" dirty="0" smtClean="0"/>
                        <a:t>Web Top Instances &amp; Specified Views</a:t>
                      </a:r>
                    </a:p>
                    <a:p>
                      <a:r>
                        <a:rPr lang="en-GB" sz="1000" baseline="0" dirty="0" smtClean="0"/>
                        <a:t>Reporter &amp; Gateway</a:t>
                      </a:r>
                    </a:p>
                    <a:p>
                      <a:r>
                        <a:rPr lang="en-GB" sz="1000" baseline="0" dirty="0" smtClean="0"/>
                        <a:t>ITNM/IP</a:t>
                      </a:r>
                    </a:p>
                    <a:p>
                      <a:r>
                        <a:rPr lang="en-GB" sz="1000" baseline="0" dirty="0" smtClean="0"/>
                        <a:t>ITM &amp; Basic Monitoring</a:t>
                      </a:r>
                    </a:p>
                    <a:p>
                      <a:r>
                        <a:rPr lang="en-GB" sz="1000" baseline="0" dirty="0" smtClean="0"/>
                        <a:t>TSRM</a:t>
                      </a:r>
                    </a:p>
                    <a:p>
                      <a:r>
                        <a:rPr lang="en-GB" sz="1000" baseline="0" dirty="0" smtClean="0"/>
                        <a:t>Netcool-TSRM Gateway</a:t>
                      </a:r>
                    </a:p>
                    <a:p>
                      <a:r>
                        <a:rPr lang="en-GB" sz="1000" baseline="0" dirty="0" smtClean="0"/>
                        <a:t>CCMDB</a:t>
                      </a:r>
                    </a:p>
                    <a:p>
                      <a:r>
                        <a:rPr lang="en-GB" sz="1000" baseline="0" dirty="0" smtClean="0"/>
                        <a:t>TADDM</a:t>
                      </a:r>
                      <a:endParaRPr lang="en-GB" sz="10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dirty="0" smtClean="0"/>
                        <a:t>Alcatel (OMCRs</a:t>
                      </a:r>
                      <a:r>
                        <a:rPr lang="en-GB" sz="1000" baseline="0" dirty="0" smtClean="0"/>
                        <a:t> 1-5)</a:t>
                      </a:r>
                      <a:endParaRPr lang="en-GB" sz="1000" dirty="0" smtClean="0"/>
                    </a:p>
                    <a:p>
                      <a:r>
                        <a:rPr lang="en-GB" sz="1000" dirty="0" err="1" smtClean="0"/>
                        <a:t>Huawei</a:t>
                      </a:r>
                      <a:r>
                        <a:rPr lang="en-GB" sz="1000" baseline="0" dirty="0" smtClean="0"/>
                        <a:t> M2000 </a:t>
                      </a:r>
                      <a:r>
                        <a:rPr lang="en-GB" sz="1000" baseline="0" dirty="0" err="1" smtClean="0"/>
                        <a:t>Corba</a:t>
                      </a:r>
                      <a:endParaRPr lang="en-GB" sz="1000" baseline="0" dirty="0" smtClean="0"/>
                    </a:p>
                    <a:p>
                      <a:r>
                        <a:rPr lang="en-GB" sz="1000" baseline="0" dirty="0" err="1" smtClean="0"/>
                        <a:t>Huawei</a:t>
                      </a:r>
                      <a:r>
                        <a:rPr lang="en-GB" sz="1000" baseline="0" dirty="0" smtClean="0"/>
                        <a:t> T2000 </a:t>
                      </a:r>
                      <a:r>
                        <a:rPr lang="en-GB" sz="1000" baseline="0" dirty="0" err="1" smtClean="0"/>
                        <a:t>Corba</a:t>
                      </a:r>
                      <a:endParaRPr lang="en-GB" sz="1000" baseline="0" dirty="0" smtClean="0"/>
                    </a:p>
                    <a:p>
                      <a:r>
                        <a:rPr lang="en-GB" sz="1000" baseline="0" dirty="0" smtClean="0"/>
                        <a:t>Siemens SCR1</a:t>
                      </a:r>
                    </a:p>
                    <a:p>
                      <a:r>
                        <a:rPr lang="en-GB" sz="1000" baseline="0" dirty="0" smtClean="0"/>
                        <a:t>Nokia net Act</a:t>
                      </a:r>
                    </a:p>
                    <a:p>
                      <a:r>
                        <a:rPr lang="en-GB" sz="1000" baseline="0" dirty="0" smtClean="0"/>
                        <a:t>Tell Labs</a:t>
                      </a:r>
                    </a:p>
                    <a:p>
                      <a:r>
                        <a:rPr lang="en-GB" sz="1000" baseline="0" dirty="0" smtClean="0"/>
                        <a:t>MTTRAPD </a:t>
                      </a:r>
                    </a:p>
                    <a:p>
                      <a:r>
                        <a:rPr lang="en-GB" sz="1000" baseline="0" dirty="0" smtClean="0"/>
                        <a:t>Motorola </a:t>
                      </a:r>
                    </a:p>
                    <a:p>
                      <a:r>
                        <a:rPr lang="en-GB" sz="1000" baseline="0" dirty="0" smtClean="0"/>
                        <a:t>EIF Probe</a:t>
                      </a:r>
                    </a:p>
                    <a:p>
                      <a:r>
                        <a:rPr lang="en-GB" sz="1000" baseline="0" dirty="0" smtClean="0"/>
                        <a:t> </a:t>
                      </a:r>
                    </a:p>
                    <a:p>
                      <a:endParaRPr lang="en-GB" sz="1000" baseline="0" dirty="0" smtClean="0"/>
                    </a:p>
                    <a:p>
                      <a:endParaRPr lang="en-GB" sz="10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sz="1000" dirty="0" smtClean="0"/>
                        <a:t>Phase 1 Remnants (Partly delivered to </a:t>
                      </a:r>
                      <a:r>
                        <a:rPr lang="en-GB" sz="1000" smtClean="0"/>
                        <a:t>be completed)</a:t>
                      </a:r>
                      <a:endParaRPr lang="en-GB" sz="10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 smtClean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dirty="0" smtClean="0"/>
                        <a:t>TBSM Service Restoration</a:t>
                      </a:r>
                    </a:p>
                    <a:p>
                      <a:r>
                        <a:rPr lang="en-GB" sz="1000" dirty="0" smtClean="0"/>
                        <a:t>Netcool Reports (</a:t>
                      </a:r>
                      <a:r>
                        <a:rPr lang="en-GB" sz="1000" dirty="0" err="1" smtClean="0"/>
                        <a:t>apprx</a:t>
                      </a:r>
                      <a:r>
                        <a:rPr lang="en-GB" sz="1000" baseline="0" dirty="0" smtClean="0"/>
                        <a:t> 9)</a:t>
                      </a:r>
                    </a:p>
                    <a:p>
                      <a:r>
                        <a:rPr lang="en-GB" sz="1000" baseline="0" dirty="0" smtClean="0"/>
                        <a:t>Probe Re-</a:t>
                      </a:r>
                      <a:r>
                        <a:rPr lang="en-GB" sz="1000" baseline="0" dirty="0" err="1" smtClean="0"/>
                        <a:t>sycnh</a:t>
                      </a:r>
                      <a:r>
                        <a:rPr lang="en-GB" sz="1000" baseline="0" dirty="0" smtClean="0"/>
                        <a:t> Feature, designed &amp; prototyped.</a:t>
                      </a:r>
                    </a:p>
                    <a:p>
                      <a:r>
                        <a:rPr lang="en-GB" sz="1000" baseline="0" dirty="0" smtClean="0"/>
                        <a:t>Back-up Process/mechanism</a:t>
                      </a:r>
                      <a:endParaRPr lang="en-GB" sz="10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 smtClean="0"/>
                    </a:p>
                  </a:txBody>
                  <a:tcPr>
                    <a:solidFill>
                      <a:schemeClr val="accent3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sz="1000" dirty="0" smtClean="0"/>
                        <a:t>Phase 2 (Previous P2/P3)</a:t>
                      </a:r>
                      <a:endParaRPr lang="en-GB" sz="1000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dirty="0" smtClean="0"/>
                        <a:t>CORE/STP</a:t>
                      </a:r>
                    </a:p>
                    <a:p>
                      <a:r>
                        <a:rPr lang="en-GB" sz="1000" dirty="0" smtClean="0"/>
                        <a:t>VAS</a:t>
                      </a:r>
                    </a:p>
                    <a:p>
                      <a:r>
                        <a:rPr lang="en-GB" sz="1000" dirty="0" err="1" smtClean="0"/>
                        <a:t>WiMAX</a:t>
                      </a:r>
                      <a:endParaRPr lang="en-GB" sz="1000" dirty="0" smtClean="0"/>
                    </a:p>
                    <a:p>
                      <a:r>
                        <a:rPr lang="en-GB" sz="1000" dirty="0" smtClean="0"/>
                        <a:t>IP/MPLS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dirty="0" smtClean="0"/>
                        <a:t>Change Management</a:t>
                      </a:r>
                    </a:p>
                    <a:p>
                      <a:r>
                        <a:rPr lang="en-GB" sz="1000" dirty="0" smtClean="0"/>
                        <a:t>Configuration</a:t>
                      </a:r>
                      <a:r>
                        <a:rPr lang="en-GB" sz="1000" baseline="0" dirty="0" smtClean="0"/>
                        <a:t> Mgmt</a:t>
                      </a:r>
                    </a:p>
                    <a:p>
                      <a:r>
                        <a:rPr lang="en-GB" sz="1000" baseline="0" dirty="0" smtClean="0"/>
                        <a:t>Preventative </a:t>
                      </a:r>
                      <a:r>
                        <a:rPr lang="en-GB" sz="1000" baseline="0" dirty="0" err="1" smtClean="0"/>
                        <a:t>Maint</a:t>
                      </a:r>
                      <a:endParaRPr lang="en-GB" sz="1000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dirty="0" smtClean="0"/>
                        <a:t>TAMIT</a:t>
                      </a:r>
                    </a:p>
                    <a:p>
                      <a:r>
                        <a:rPr lang="en-GB" sz="1000" dirty="0" smtClean="0"/>
                        <a:t>Netcool Integration</a:t>
                      </a:r>
                      <a:r>
                        <a:rPr lang="en-GB" sz="1000" baseline="0" dirty="0" smtClean="0"/>
                        <a:t>  With </a:t>
                      </a:r>
                      <a:r>
                        <a:rPr lang="en-GB" sz="1000" baseline="0" dirty="0" err="1" smtClean="0"/>
                        <a:t>Astelia</a:t>
                      </a:r>
                      <a:endParaRPr lang="en-GB" sz="1000" baseline="0" dirty="0" smtClean="0"/>
                    </a:p>
                    <a:p>
                      <a:r>
                        <a:rPr lang="en-GB" sz="1000" baseline="0" dirty="0" smtClean="0"/>
                        <a:t>Netcool Integration With TPNM/W (CR TBC) </a:t>
                      </a:r>
                      <a:endParaRPr lang="en-GB" sz="1000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dirty="0" smtClean="0"/>
                        <a:t>Alcatel CORBA</a:t>
                      </a:r>
                    </a:p>
                    <a:p>
                      <a:r>
                        <a:rPr lang="en-GB" sz="1000" dirty="0" smtClean="0"/>
                        <a:t>Motorola</a:t>
                      </a:r>
                      <a:r>
                        <a:rPr lang="en-GB" sz="1000" baseline="0" dirty="0" smtClean="0"/>
                        <a:t>  M2000</a:t>
                      </a:r>
                    </a:p>
                    <a:p>
                      <a:r>
                        <a:rPr lang="en-GB" sz="1000" baseline="0" dirty="0" smtClean="0"/>
                        <a:t>NSN CORBA</a:t>
                      </a:r>
                    </a:p>
                    <a:p>
                      <a:r>
                        <a:rPr lang="en-GB" sz="1000" baseline="0" dirty="0" smtClean="0"/>
                        <a:t>Format SNMP Events for std SNMP </a:t>
                      </a:r>
                      <a:r>
                        <a:rPr lang="en-GB" sz="1000" baseline="0" smtClean="0"/>
                        <a:t>Probe using NCKL for </a:t>
                      </a:r>
                      <a:r>
                        <a:rPr lang="en-GB" sz="1000" baseline="0" dirty="0" smtClean="0"/>
                        <a:t>IP (Cisco, Juniper, </a:t>
                      </a:r>
                      <a:r>
                        <a:rPr lang="en-GB" sz="1000" baseline="0" dirty="0" err="1" smtClean="0"/>
                        <a:t>Huawei</a:t>
                      </a:r>
                      <a:r>
                        <a:rPr lang="en-GB" sz="1000" baseline="0" dirty="0" smtClean="0"/>
                        <a:t>, </a:t>
                      </a:r>
                      <a:r>
                        <a:rPr lang="en-GB" sz="1000" baseline="0" dirty="0" err="1" smtClean="0"/>
                        <a:t>Foundary</a:t>
                      </a:r>
                      <a:r>
                        <a:rPr lang="en-GB" sz="1000" baseline="0" dirty="0" smtClean="0"/>
                        <a:t>) Networks.</a:t>
                      </a:r>
                    </a:p>
                    <a:p>
                      <a:r>
                        <a:rPr lang="en-GB" sz="1000" baseline="0" dirty="0" smtClean="0"/>
                        <a:t>Create Rules Files for SNMP MIBS (Acisionx5, </a:t>
                      </a:r>
                      <a:r>
                        <a:rPr lang="en-GB" sz="1000" baseline="0" dirty="0" err="1" smtClean="0"/>
                        <a:t>Nt</a:t>
                      </a:r>
                      <a:r>
                        <a:rPr lang="en-GB" sz="1000" baseline="0" dirty="0" smtClean="0"/>
                        <a:t>-HLR, </a:t>
                      </a:r>
                      <a:r>
                        <a:rPr lang="en-GB" sz="1000" baseline="0" dirty="0" err="1" smtClean="0"/>
                        <a:t>Vollubil</a:t>
                      </a:r>
                      <a:r>
                        <a:rPr lang="en-GB" sz="1000" baseline="0" dirty="0" smtClean="0"/>
                        <a:t>, Invigox2, UBITA, CRBT, EVC, Tech Access, OTA, Aggro Group, </a:t>
                      </a:r>
                      <a:r>
                        <a:rPr lang="en-GB" sz="1000" baseline="0" dirty="0" err="1" smtClean="0"/>
                        <a:t>Cibenix</a:t>
                      </a:r>
                      <a:r>
                        <a:rPr lang="en-GB" sz="1000" baseline="0" dirty="0" smtClean="0"/>
                        <a:t>, Interactx2, </a:t>
                      </a:r>
                      <a:r>
                        <a:rPr lang="en-GB" sz="1000" baseline="0" dirty="0" err="1" smtClean="0"/>
                        <a:t>Tekelec</a:t>
                      </a:r>
                      <a:r>
                        <a:rPr lang="en-GB" sz="1000" baseline="0" dirty="0" smtClean="0"/>
                        <a:t>, ICS, </a:t>
                      </a:r>
                      <a:r>
                        <a:rPr lang="en-GB" sz="1000" baseline="0" dirty="0" err="1" smtClean="0"/>
                        <a:t>Redback</a:t>
                      </a:r>
                      <a:r>
                        <a:rPr lang="en-GB" sz="1000" baseline="0" dirty="0" smtClean="0"/>
                        <a:t> Switch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Mobilink Phase Deliverables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719536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Technical Architecture</a:t>
            </a:r>
            <a:endParaRPr lang="en-GB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6686" y="924996"/>
            <a:ext cx="6519689" cy="59330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797107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Functional Architecture</a:t>
            </a:r>
            <a:endParaRPr lang="en-GB" dirty="0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2698431"/>
              </p:ext>
            </p:extLst>
          </p:nvPr>
        </p:nvGraphicFramePr>
        <p:xfrm>
          <a:off x="598059" y="904466"/>
          <a:ext cx="7862373" cy="54048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1" name="Visio" r:id="rId3" imgW="10383815" imgH="7139743" progId="Visio.Drawing.11">
                  <p:embed/>
                </p:oleObj>
              </mc:Choice>
              <mc:Fallback>
                <p:oleObj name="Visio" r:id="rId3" imgW="10383815" imgH="7139743" progId="Visio.Drawing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98059" y="904466"/>
                        <a:ext cx="7862373" cy="540485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02559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TNPM-W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268760"/>
            <a:ext cx="8579520" cy="28892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670062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Organisation</a:t>
            </a:r>
            <a:endParaRPr lang="en-GB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3" y="692696"/>
            <a:ext cx="3933584" cy="6165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14580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71472" y="1142985"/>
            <a:ext cx="8229600" cy="1997983"/>
          </a:xfrm>
        </p:spPr>
        <p:txBody>
          <a:bodyPr/>
          <a:lstStyle/>
          <a:p>
            <a:r>
              <a:rPr lang="en-GB" dirty="0" smtClean="0"/>
              <a:t>Customer Expectation Phase 2/3 - July</a:t>
            </a:r>
          </a:p>
          <a:p>
            <a:pPr lvl="1"/>
            <a:r>
              <a:rPr lang="en-GB" dirty="0" smtClean="0"/>
              <a:t>Current plan all except TRSM should complete in July</a:t>
            </a:r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Delivery Plan</a:t>
            </a:r>
            <a:br>
              <a:rPr lang="en-GB" dirty="0"/>
            </a:br>
            <a:endParaRPr lang="en-GB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186" y="2780928"/>
            <a:ext cx="8898310" cy="24420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73678318"/>
      </p:ext>
    </p:extLst>
  </p:cSld>
  <p:clrMapOvr>
    <a:masterClrMapping/>
  </p:clrMapOvr>
</p:sld>
</file>

<file path=ppt/theme/theme1.xml><?xml version="1.0" encoding="utf-8"?>
<a:theme xmlns:a="http://schemas.openxmlformats.org/drawingml/2006/main" name="esm monthly review - oct10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esm monthly review - oct10</Template>
  <TotalTime>742</TotalTime>
  <Words>358</Words>
  <Application>Microsoft Office PowerPoint</Application>
  <PresentationFormat>On-screen Show (4:3)</PresentationFormat>
  <Paragraphs>92</Paragraphs>
  <Slides>11</Slides>
  <Notes>0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esm monthly review - oct10</vt:lpstr>
      <vt:lpstr>Microsoft Word 97 - 2003 Document</vt:lpstr>
      <vt:lpstr>Microsoft Visio Drawing</vt:lpstr>
      <vt:lpstr>Mobilink Review</vt:lpstr>
      <vt:lpstr>Agenda</vt:lpstr>
      <vt:lpstr>Mobilink </vt:lpstr>
      <vt:lpstr>Mobilink Phase Deliverables</vt:lpstr>
      <vt:lpstr>Technical Architecture</vt:lpstr>
      <vt:lpstr>Functional Architecture</vt:lpstr>
      <vt:lpstr>TNPM-W</vt:lpstr>
      <vt:lpstr>Organisation</vt:lpstr>
      <vt:lpstr>Delivery Plan </vt:lpstr>
      <vt:lpstr>Project Processes</vt:lpstr>
      <vt:lpstr>AOB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ESM Review and Commentary</dc:title>
  <dc:creator>Joe McKenna</dc:creator>
  <cp:lastModifiedBy>Malcolm Andriessen</cp:lastModifiedBy>
  <cp:revision>31</cp:revision>
  <dcterms:created xsi:type="dcterms:W3CDTF">2010-12-14T18:03:12Z</dcterms:created>
  <dcterms:modified xsi:type="dcterms:W3CDTF">2011-05-24T09:24:03Z</dcterms:modified>
</cp:coreProperties>
</file>